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f"/>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4.jpg"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8"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relie Nollet" initials="AN" lastIdx="1" clrIdx="0">
    <p:extLst>
      <p:ext uri="{19B8F6BF-5375-455C-9EA6-DF929625EA0E}">
        <p15:presenceInfo xmlns:p15="http://schemas.microsoft.com/office/powerpoint/2012/main" userId="S-1-5-21-2836370790-3248774491-1456793409-17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AF1119"/>
    <a:srgbClr val="FFEBD2"/>
    <a:srgbClr val="3E4C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2" d="100"/>
          <a:sy n="92" d="100"/>
        </p:scale>
        <p:origin x="92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F2F20F08-8798-4E2D-ABED-19DBCE67D57A}" type="datetimeFigureOut">
              <a:rPr lang="fr-FR" smtClean="0"/>
              <a:t>05/03/2018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6B37C9-0D0B-44C9-B97D-E96F0EC043F2}" type="slidenum">
              <a:rPr lang="fr-FR" smtClean="0"/>
              <a:t>‹#›</a:t>
            </a:fld>
            <a:endParaRPr lang="fr-FR"/>
          </a:p>
        </p:txBody>
      </p:sp>
    </p:spTree>
    <p:extLst>
      <p:ext uri="{BB962C8B-B14F-4D97-AF65-F5344CB8AC3E}">
        <p14:creationId xmlns:p14="http://schemas.microsoft.com/office/powerpoint/2010/main" val="373992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2F20F08-8798-4E2D-ABED-19DBCE67D57A}" type="datetimeFigureOut">
              <a:rPr lang="fr-FR" smtClean="0"/>
              <a:t>05/03/2018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6B37C9-0D0B-44C9-B97D-E96F0EC043F2}" type="slidenum">
              <a:rPr lang="fr-FR" smtClean="0"/>
              <a:t>‹#›</a:t>
            </a:fld>
            <a:endParaRPr lang="fr-FR"/>
          </a:p>
        </p:txBody>
      </p:sp>
    </p:spTree>
    <p:extLst>
      <p:ext uri="{BB962C8B-B14F-4D97-AF65-F5344CB8AC3E}">
        <p14:creationId xmlns:p14="http://schemas.microsoft.com/office/powerpoint/2010/main" val="2020972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2F20F08-8798-4E2D-ABED-19DBCE67D57A}" type="datetimeFigureOut">
              <a:rPr lang="fr-FR" smtClean="0"/>
              <a:t>05/03/2018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6B37C9-0D0B-44C9-B97D-E96F0EC043F2}" type="slidenum">
              <a:rPr lang="fr-FR" smtClean="0"/>
              <a:t>‹#›</a:t>
            </a:fld>
            <a:endParaRPr lang="fr-FR"/>
          </a:p>
        </p:txBody>
      </p:sp>
    </p:spTree>
    <p:extLst>
      <p:ext uri="{BB962C8B-B14F-4D97-AF65-F5344CB8AC3E}">
        <p14:creationId xmlns:p14="http://schemas.microsoft.com/office/powerpoint/2010/main" val="3396669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2F20F08-8798-4E2D-ABED-19DBCE67D57A}" type="datetimeFigureOut">
              <a:rPr lang="fr-FR" smtClean="0"/>
              <a:t>05/03/2018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6B37C9-0D0B-44C9-B97D-E96F0EC043F2}" type="slidenum">
              <a:rPr lang="fr-FR" smtClean="0"/>
              <a:t>‹#›</a:t>
            </a:fld>
            <a:endParaRPr lang="fr-FR"/>
          </a:p>
        </p:txBody>
      </p:sp>
    </p:spTree>
    <p:extLst>
      <p:ext uri="{BB962C8B-B14F-4D97-AF65-F5344CB8AC3E}">
        <p14:creationId xmlns:p14="http://schemas.microsoft.com/office/powerpoint/2010/main" val="192059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2F20F08-8798-4E2D-ABED-19DBCE67D57A}" type="datetimeFigureOut">
              <a:rPr lang="fr-FR" smtClean="0"/>
              <a:t>05/03/2018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6B37C9-0D0B-44C9-B97D-E96F0EC043F2}" type="slidenum">
              <a:rPr lang="fr-FR" smtClean="0"/>
              <a:t>‹#›</a:t>
            </a:fld>
            <a:endParaRPr lang="fr-FR"/>
          </a:p>
        </p:txBody>
      </p:sp>
    </p:spTree>
    <p:extLst>
      <p:ext uri="{BB962C8B-B14F-4D97-AF65-F5344CB8AC3E}">
        <p14:creationId xmlns:p14="http://schemas.microsoft.com/office/powerpoint/2010/main" val="2370295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F2F20F08-8798-4E2D-ABED-19DBCE67D57A}" type="datetimeFigureOut">
              <a:rPr lang="fr-FR" smtClean="0"/>
              <a:t>05/03/2018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A6B37C9-0D0B-44C9-B97D-E96F0EC043F2}" type="slidenum">
              <a:rPr lang="fr-FR" smtClean="0"/>
              <a:t>‹#›</a:t>
            </a:fld>
            <a:endParaRPr lang="fr-FR"/>
          </a:p>
        </p:txBody>
      </p:sp>
    </p:spTree>
    <p:extLst>
      <p:ext uri="{BB962C8B-B14F-4D97-AF65-F5344CB8AC3E}">
        <p14:creationId xmlns:p14="http://schemas.microsoft.com/office/powerpoint/2010/main" val="241355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2F20F08-8798-4E2D-ABED-19DBCE67D57A}" type="datetimeFigureOut">
              <a:rPr lang="fr-FR" smtClean="0"/>
              <a:t>05/03/2018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A6B37C9-0D0B-44C9-B97D-E96F0EC043F2}" type="slidenum">
              <a:rPr lang="fr-FR" smtClean="0"/>
              <a:t>‹#›</a:t>
            </a:fld>
            <a:endParaRPr lang="fr-FR"/>
          </a:p>
        </p:txBody>
      </p:sp>
    </p:spTree>
    <p:extLst>
      <p:ext uri="{BB962C8B-B14F-4D97-AF65-F5344CB8AC3E}">
        <p14:creationId xmlns:p14="http://schemas.microsoft.com/office/powerpoint/2010/main" val="1342036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F2F20F08-8798-4E2D-ABED-19DBCE67D57A}" type="datetimeFigureOut">
              <a:rPr lang="fr-FR" smtClean="0"/>
              <a:t>05/03/2018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A6B37C9-0D0B-44C9-B97D-E96F0EC043F2}" type="slidenum">
              <a:rPr lang="fr-FR" smtClean="0"/>
              <a:t>‹#›</a:t>
            </a:fld>
            <a:endParaRPr lang="fr-FR"/>
          </a:p>
        </p:txBody>
      </p:sp>
    </p:spTree>
    <p:extLst>
      <p:ext uri="{BB962C8B-B14F-4D97-AF65-F5344CB8AC3E}">
        <p14:creationId xmlns:p14="http://schemas.microsoft.com/office/powerpoint/2010/main" val="3785682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F20F08-8798-4E2D-ABED-19DBCE67D57A}" type="datetimeFigureOut">
              <a:rPr lang="fr-FR" smtClean="0"/>
              <a:t>05/03/2018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A6B37C9-0D0B-44C9-B97D-E96F0EC043F2}" type="slidenum">
              <a:rPr lang="fr-FR" smtClean="0"/>
              <a:t>‹#›</a:t>
            </a:fld>
            <a:endParaRPr lang="fr-FR"/>
          </a:p>
        </p:txBody>
      </p:sp>
    </p:spTree>
    <p:extLst>
      <p:ext uri="{BB962C8B-B14F-4D97-AF65-F5344CB8AC3E}">
        <p14:creationId xmlns:p14="http://schemas.microsoft.com/office/powerpoint/2010/main" val="3040483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2F20F08-8798-4E2D-ABED-19DBCE67D57A}" type="datetimeFigureOut">
              <a:rPr lang="fr-FR" smtClean="0"/>
              <a:t>05/03/2018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A6B37C9-0D0B-44C9-B97D-E96F0EC043F2}" type="slidenum">
              <a:rPr lang="fr-FR" smtClean="0"/>
              <a:t>‹#›</a:t>
            </a:fld>
            <a:endParaRPr lang="fr-FR"/>
          </a:p>
        </p:txBody>
      </p:sp>
    </p:spTree>
    <p:extLst>
      <p:ext uri="{BB962C8B-B14F-4D97-AF65-F5344CB8AC3E}">
        <p14:creationId xmlns:p14="http://schemas.microsoft.com/office/powerpoint/2010/main" val="20579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2F20F08-8798-4E2D-ABED-19DBCE67D57A}" type="datetimeFigureOut">
              <a:rPr lang="fr-FR" smtClean="0"/>
              <a:t>05/03/2018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A6B37C9-0D0B-44C9-B97D-E96F0EC043F2}" type="slidenum">
              <a:rPr lang="fr-FR" smtClean="0"/>
              <a:t>‹#›</a:t>
            </a:fld>
            <a:endParaRPr lang="fr-FR"/>
          </a:p>
        </p:txBody>
      </p:sp>
    </p:spTree>
    <p:extLst>
      <p:ext uri="{BB962C8B-B14F-4D97-AF65-F5344CB8AC3E}">
        <p14:creationId xmlns:p14="http://schemas.microsoft.com/office/powerpoint/2010/main" val="721811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F20F08-8798-4E2D-ABED-19DBCE67D57A}" type="datetimeFigureOut">
              <a:rPr lang="fr-FR" smtClean="0"/>
              <a:t>05/03/2018</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B37C9-0D0B-44C9-B97D-E96F0EC043F2}" type="slidenum">
              <a:rPr lang="fr-FR" smtClean="0"/>
              <a:t>‹#›</a:t>
            </a:fld>
            <a:endParaRPr lang="fr-FR"/>
          </a:p>
        </p:txBody>
      </p:sp>
    </p:spTree>
    <p:extLst>
      <p:ext uri="{BB962C8B-B14F-4D97-AF65-F5344CB8AC3E}">
        <p14:creationId xmlns:p14="http://schemas.microsoft.com/office/powerpoint/2010/main" val="263653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image" Target="../media/image2.png"/><Relationship Id="rId7" Type="http://schemas.openxmlformats.org/officeDocument/2006/relationships/hyperlink" Target="http://www.serfa-project.eu/"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hidria.com/" TargetMode="External"/><Relationship Id="rId11" Type="http://schemas.openxmlformats.org/officeDocument/2006/relationships/image" Target="../media/image7.tif"/><Relationship Id="rId5" Type="http://schemas.openxmlformats.org/officeDocument/2006/relationships/hyperlink" Target="mailto:Zaposlitev@hidria.com" TargetMode="External"/><Relationship Id="rId10" Type="http://schemas.openxmlformats.org/officeDocument/2006/relationships/image" Target="../media/image6.jpeg"/><Relationship Id="rId4" Type="http://schemas.openxmlformats.org/officeDocument/2006/relationships/image" Target="../media/image3.jpg"/><Relationship Id="rId9"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www.serfa-project.eu/sl/kontakti" TargetMode="Externa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4848301" cy="6858000"/>
          </a:xfrm>
          <a:prstGeom prst="rect">
            <a:avLst/>
          </a:prstGeom>
        </p:spPr>
      </p:pic>
      <p:sp>
        <p:nvSpPr>
          <p:cNvPr id="4" name="object 5"/>
          <p:cNvSpPr/>
          <p:nvPr/>
        </p:nvSpPr>
        <p:spPr>
          <a:xfrm>
            <a:off x="-3016" y="6252788"/>
            <a:ext cx="9144000" cy="630195"/>
          </a:xfrm>
          <a:prstGeom prst="rect">
            <a:avLst/>
          </a:prstGeom>
          <a:blipFill>
            <a:blip r:embed="rId3" cstate="print"/>
            <a:stretch>
              <a:fillRect/>
            </a:stretch>
          </a:blipFill>
        </p:spPr>
        <p:txBody>
          <a:bodyPr wrap="square" lIns="0" tIns="0" rIns="0" bIns="0" rtlCol="0"/>
          <a:lstStyle/>
          <a:p>
            <a:endParaRPr sz="1350"/>
          </a:p>
        </p:txBody>
      </p:sp>
      <p:sp>
        <p:nvSpPr>
          <p:cNvPr id="6" name="Rectangle 5"/>
          <p:cNvSpPr/>
          <p:nvPr/>
        </p:nvSpPr>
        <p:spPr>
          <a:xfrm>
            <a:off x="2502243" y="5572126"/>
            <a:ext cx="1133983" cy="3513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fr-FR" sz="1350"/>
          </a:p>
        </p:txBody>
      </p:sp>
      <p:sp>
        <p:nvSpPr>
          <p:cNvPr id="7" name="Rectangle 6"/>
          <p:cNvSpPr/>
          <p:nvPr/>
        </p:nvSpPr>
        <p:spPr>
          <a:xfrm>
            <a:off x="2573296" y="980818"/>
            <a:ext cx="1189337" cy="46646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fr-FR" sz="1350"/>
          </a:p>
        </p:txBody>
      </p:sp>
      <p:sp>
        <p:nvSpPr>
          <p:cNvPr id="10" name="Rectangle 9"/>
          <p:cNvSpPr/>
          <p:nvPr/>
        </p:nvSpPr>
        <p:spPr>
          <a:xfrm>
            <a:off x="3382149" y="152142"/>
            <a:ext cx="1321658" cy="676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object 7"/>
          <p:cNvSpPr txBox="1"/>
          <p:nvPr/>
        </p:nvSpPr>
        <p:spPr>
          <a:xfrm>
            <a:off x="2341305" y="6231696"/>
            <a:ext cx="4274895" cy="459100"/>
          </a:xfrm>
          <a:prstGeom prst="rect">
            <a:avLst/>
          </a:prstGeom>
        </p:spPr>
        <p:txBody>
          <a:bodyPr vert="horz" wrap="square" lIns="0" tIns="12700" rIns="0" bIns="0" rtlCol="0">
            <a:spAutoFit/>
          </a:bodyPr>
          <a:lstStyle/>
          <a:p>
            <a:r>
              <a:rPr lang="sl-SI" sz="900" dirty="0" smtClean="0"/>
              <a:t>Izvedba </a:t>
            </a:r>
            <a:r>
              <a:rPr lang="sl-SI" sz="900" dirty="0"/>
              <a:t>tega projekta je sofinancirana s strani Evropske komisije. </a:t>
            </a:r>
            <a:r>
              <a:rPr lang="sl-SI" sz="900" dirty="0" smtClean="0"/>
              <a:t>Vsebina </a:t>
            </a:r>
            <a:r>
              <a:rPr lang="sl-SI" sz="900" dirty="0"/>
              <a:t>publikacije (komunikacije) je izključno odgovornost avtorja in </a:t>
            </a:r>
            <a:r>
              <a:rPr lang="sl-SI" sz="900" dirty="0" smtClean="0"/>
              <a:t>v </a:t>
            </a:r>
            <a:r>
              <a:rPr lang="sl-SI" sz="900" dirty="0"/>
              <a:t>nobenem primeru ne predstavlja stališč Evropske komisije</a:t>
            </a:r>
            <a:r>
              <a:rPr lang="sl-SI" sz="900" dirty="0" smtClean="0"/>
              <a:t>.</a:t>
            </a:r>
            <a:r>
              <a:rPr lang="en-US" sz="1100" spc="-25" dirty="0" smtClean="0">
                <a:solidFill>
                  <a:srgbClr val="212121"/>
                </a:solidFill>
                <a:cs typeface="Lucida Sans"/>
              </a:rPr>
              <a:t> </a:t>
            </a:r>
            <a:endParaRPr sz="1100" dirty="0">
              <a:cs typeface="Lucida Sans"/>
            </a:endParaRPr>
          </a:p>
        </p:txBody>
      </p:sp>
      <p:sp>
        <p:nvSpPr>
          <p:cNvPr id="17" name="object 6"/>
          <p:cNvSpPr/>
          <p:nvPr/>
        </p:nvSpPr>
        <p:spPr>
          <a:xfrm>
            <a:off x="6755028" y="6103485"/>
            <a:ext cx="2247128" cy="645670"/>
          </a:xfrm>
          <a:prstGeom prst="rect">
            <a:avLst/>
          </a:prstGeom>
          <a:blipFill>
            <a:blip r:embed="rId4" cstate="print"/>
            <a:stretch>
              <a:fillRect/>
            </a:stretch>
          </a:blipFill>
        </p:spPr>
        <p:txBody>
          <a:bodyPr wrap="square" lIns="0" tIns="0" rIns="0" bIns="0" rtlCol="0"/>
          <a:lstStyle/>
          <a:p>
            <a:endParaRPr/>
          </a:p>
        </p:txBody>
      </p:sp>
      <p:sp>
        <p:nvSpPr>
          <p:cNvPr id="22" name="Rectangle 21"/>
          <p:cNvSpPr/>
          <p:nvPr/>
        </p:nvSpPr>
        <p:spPr>
          <a:xfrm>
            <a:off x="4992795" y="2718487"/>
            <a:ext cx="3847070" cy="45719"/>
          </a:xfrm>
          <a:prstGeom prst="rect">
            <a:avLst/>
          </a:prstGeom>
          <a:solidFill>
            <a:srgbClr val="FFEB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ounded Rectangle 4"/>
          <p:cNvSpPr/>
          <p:nvPr/>
        </p:nvSpPr>
        <p:spPr>
          <a:xfrm>
            <a:off x="4426527" y="582129"/>
            <a:ext cx="4699129" cy="5457380"/>
          </a:xfrm>
          <a:prstGeom prst="round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bject 4"/>
          <p:cNvSpPr txBox="1"/>
          <p:nvPr/>
        </p:nvSpPr>
        <p:spPr>
          <a:xfrm>
            <a:off x="4606190" y="1276691"/>
            <a:ext cx="4395966" cy="4546116"/>
          </a:xfrm>
          <a:prstGeom prst="rect">
            <a:avLst/>
          </a:prstGeom>
        </p:spPr>
        <p:txBody>
          <a:bodyPr vert="horz" wrap="square" lIns="0" tIns="12700" rIns="0" bIns="0" rtlCol="0">
            <a:spAutoFit/>
          </a:bodyPr>
          <a:lstStyle/>
          <a:p>
            <a:pPr marL="12700" marR="8890">
              <a:lnSpc>
                <a:spcPct val="113100"/>
              </a:lnSpc>
              <a:spcBef>
                <a:spcPts val="100"/>
              </a:spcBef>
            </a:pPr>
            <a:r>
              <a:rPr lang="sl-SI" b="1" spc="35" dirty="0" smtClean="0">
                <a:cs typeface="Lucida Sans"/>
              </a:rPr>
              <a:t>HIDRIA</a:t>
            </a:r>
          </a:p>
          <a:p>
            <a:pPr marL="12700" marR="8890">
              <a:lnSpc>
                <a:spcPct val="113100"/>
              </a:lnSpc>
              <a:spcBef>
                <a:spcPts val="100"/>
              </a:spcBef>
            </a:pPr>
            <a:endParaRPr lang="sl-SI" sz="600" b="1" spc="35" dirty="0" smtClean="0">
              <a:cs typeface="Lucida Sans"/>
            </a:endParaRPr>
          </a:p>
          <a:p>
            <a:pPr marL="12700" marR="5080" algn="just"/>
            <a:r>
              <a:rPr lang="sl-SI" sz="1200" dirty="0" err="1" smtClean="0"/>
              <a:t>Hidria</a:t>
            </a:r>
            <a:r>
              <a:rPr lang="sl-SI" sz="1200" dirty="0" smtClean="0"/>
              <a:t> je ena vodilnih globalnih korporacij na področju avtomobilskih in industrijskih tehnologij. Razvijajo in proizvajajo inovativne rešitve za zdravo, prijetno in varno okolje. Njihova družina šteje več kot 2000 zvestih in predanih sodelavcev, ki v </a:t>
            </a:r>
            <a:r>
              <a:rPr lang="sl-SI" sz="1200" dirty="0" err="1" smtClean="0"/>
              <a:t>Hidriinih</a:t>
            </a:r>
            <a:r>
              <a:rPr lang="sl-SI" sz="1200" dirty="0" smtClean="0"/>
              <a:t> družbah v Sloveniji, Nemčiji, na Kitajskem in na Madžarskem s svojo inovativnostjo in izkušnjami gradijo boljši svet.</a:t>
            </a:r>
            <a:r>
              <a:rPr lang="sl-SI" sz="1200" b="1" i="1" dirty="0"/>
              <a:t> </a:t>
            </a:r>
            <a:endParaRPr lang="sl-SI" sz="1200" dirty="0" smtClean="0"/>
          </a:p>
          <a:p>
            <a:pPr marL="12700" marR="5080" algn="just">
              <a:lnSpc>
                <a:spcPct val="100000"/>
              </a:lnSpc>
            </a:pPr>
            <a:r>
              <a:rPr lang="sl-SI" sz="1200" dirty="0" smtClean="0"/>
              <a:t>Dijakom in študentom omogočajo vajeništvo ter praktično usposabljanje z delom na lokacijah družb </a:t>
            </a:r>
            <a:r>
              <a:rPr lang="sl-SI" sz="1200" dirty="0" err="1" smtClean="0"/>
              <a:t>Hidria</a:t>
            </a:r>
            <a:r>
              <a:rPr lang="sl-SI" sz="1200" dirty="0" smtClean="0"/>
              <a:t> AET v Tolminu in </a:t>
            </a:r>
            <a:r>
              <a:rPr lang="sl-SI" sz="1200" dirty="0" err="1" smtClean="0"/>
              <a:t>Hidria</a:t>
            </a:r>
            <a:r>
              <a:rPr lang="sl-SI" sz="1200" dirty="0" smtClean="0"/>
              <a:t> </a:t>
            </a:r>
            <a:r>
              <a:rPr lang="sl-SI" sz="1200" dirty="0" err="1" smtClean="0"/>
              <a:t>Rotomatika</a:t>
            </a:r>
            <a:r>
              <a:rPr lang="sl-SI" sz="1200" dirty="0" smtClean="0"/>
              <a:t> v Spodnji Idriji, Kopru, Kranju in Jesenicah ter </a:t>
            </a:r>
            <a:r>
              <a:rPr lang="sl-SI" sz="1200" dirty="0" err="1" smtClean="0"/>
              <a:t>Hidria</a:t>
            </a:r>
            <a:r>
              <a:rPr lang="sl-SI" sz="1200" dirty="0" smtClean="0"/>
              <a:t> TC v Kopru.</a:t>
            </a:r>
          </a:p>
          <a:p>
            <a:pPr marL="12700" marR="5080" algn="just">
              <a:lnSpc>
                <a:spcPct val="100000"/>
              </a:lnSpc>
            </a:pPr>
            <a:endParaRPr lang="sl-SI" sz="1200" dirty="0" smtClean="0">
              <a:cs typeface="Lucida Sans"/>
            </a:endParaRPr>
          </a:p>
          <a:p>
            <a:pPr marL="12700" marR="5080" algn="just"/>
            <a:r>
              <a:rPr lang="sl-SI" sz="1200" b="1" i="1" dirty="0"/>
              <a:t>Imamo Vizijo. Poznamo Pot.</a:t>
            </a:r>
          </a:p>
          <a:p>
            <a:pPr marL="12700" marR="5080" algn="just">
              <a:lnSpc>
                <a:spcPct val="100000"/>
              </a:lnSpc>
            </a:pPr>
            <a:endParaRPr lang="sl-SI" sz="1200" dirty="0" smtClean="0">
              <a:cs typeface="Lucida Sans"/>
            </a:endParaRPr>
          </a:p>
          <a:p>
            <a:pPr marL="12700" marR="5080" algn="just">
              <a:lnSpc>
                <a:spcPct val="100000"/>
              </a:lnSpc>
            </a:pPr>
            <a:r>
              <a:rPr lang="sl-SI" sz="1200" dirty="0" smtClean="0">
                <a:cs typeface="Lucida Sans"/>
              </a:rPr>
              <a:t>Vas zanima usposabljanje v </a:t>
            </a:r>
            <a:r>
              <a:rPr lang="sl-SI" sz="1200" dirty="0" err="1" smtClean="0">
                <a:cs typeface="Lucida Sans"/>
              </a:rPr>
              <a:t>Hidrii</a:t>
            </a:r>
            <a:r>
              <a:rPr lang="sl-SI" sz="1200" dirty="0" smtClean="0">
                <a:cs typeface="Lucida Sans"/>
              </a:rPr>
              <a:t>? Pišite na spodaj naveden kontakt in se dogovorite za sodelovanje.</a:t>
            </a:r>
          </a:p>
          <a:p>
            <a:pPr marL="12700" marR="5080">
              <a:lnSpc>
                <a:spcPct val="100000"/>
              </a:lnSpc>
            </a:pPr>
            <a:endParaRPr lang="sl-SI" sz="1200" dirty="0" smtClean="0">
              <a:solidFill>
                <a:srgbClr val="FFEBD2"/>
              </a:solidFill>
              <a:cs typeface="Lucida Sans"/>
            </a:endParaRPr>
          </a:p>
          <a:p>
            <a:pPr marL="12700" marR="5080">
              <a:lnSpc>
                <a:spcPct val="100000"/>
              </a:lnSpc>
            </a:pPr>
            <a:r>
              <a:rPr lang="sl-SI" sz="1200" u="sng" dirty="0">
                <a:hlinkClick r:id="rId5"/>
              </a:rPr>
              <a:t>z</a:t>
            </a:r>
            <a:r>
              <a:rPr lang="sl-SI" sz="1200" u="sng" dirty="0" smtClean="0">
                <a:hlinkClick r:id="rId5"/>
              </a:rPr>
              <a:t>aposlitev@hidria.com</a:t>
            </a:r>
            <a:endParaRPr lang="sl-SI" sz="1200" u="sng" dirty="0" smtClean="0"/>
          </a:p>
          <a:p>
            <a:pPr marL="12700" marR="5080">
              <a:lnSpc>
                <a:spcPct val="100000"/>
              </a:lnSpc>
            </a:pPr>
            <a:r>
              <a:rPr lang="sl-SI" sz="1200" dirty="0" smtClean="0">
                <a:cs typeface="Lucida Sans"/>
                <a:hlinkClick r:id="rId6"/>
              </a:rPr>
              <a:t>www.hidria.com</a:t>
            </a:r>
            <a:r>
              <a:rPr lang="sl-SI" sz="1200" dirty="0" smtClean="0">
                <a:cs typeface="Lucida Sans"/>
              </a:rPr>
              <a:t> </a:t>
            </a:r>
          </a:p>
          <a:p>
            <a:pPr marL="12700" marR="5080">
              <a:lnSpc>
                <a:spcPct val="100000"/>
              </a:lnSpc>
            </a:pPr>
            <a:endParaRPr lang="sl-SI" sz="1200" spc="-25" dirty="0" smtClean="0">
              <a:solidFill>
                <a:srgbClr val="212121"/>
              </a:solidFill>
              <a:cs typeface="Lucida Sans"/>
            </a:endParaRPr>
          </a:p>
          <a:p>
            <a:pPr marL="12700" marR="5080">
              <a:lnSpc>
                <a:spcPct val="100000"/>
              </a:lnSpc>
            </a:pPr>
            <a:endParaRPr lang="sl-SI" sz="1200" spc="-25" dirty="0">
              <a:solidFill>
                <a:srgbClr val="212121"/>
              </a:solidFill>
              <a:cs typeface="Lucida Sans"/>
            </a:endParaRPr>
          </a:p>
          <a:p>
            <a:pPr marL="12700" marR="5080">
              <a:lnSpc>
                <a:spcPct val="100000"/>
              </a:lnSpc>
            </a:pPr>
            <a:endParaRPr lang="sl-SI" sz="700" spc="-25" dirty="0">
              <a:solidFill>
                <a:srgbClr val="212121"/>
              </a:solidFill>
              <a:cs typeface="Lucida Sans"/>
            </a:endParaRPr>
          </a:p>
          <a:p>
            <a:pPr marL="12700" marR="5080" algn="ctr">
              <a:lnSpc>
                <a:spcPct val="100000"/>
              </a:lnSpc>
            </a:pPr>
            <a:r>
              <a:rPr lang="sl-SI" sz="1200" spc="-25" dirty="0" smtClean="0">
                <a:solidFill>
                  <a:srgbClr val="212121"/>
                </a:solidFill>
                <a:cs typeface="Lucida Sans"/>
              </a:rPr>
              <a:t>Obiščite </a:t>
            </a:r>
            <a:r>
              <a:rPr lang="sl-SI" sz="1200" spc="-25" dirty="0">
                <a:solidFill>
                  <a:srgbClr val="212121"/>
                </a:solidFill>
                <a:cs typeface="Lucida Sans"/>
              </a:rPr>
              <a:t>SERFA spletno stran </a:t>
            </a:r>
            <a:r>
              <a:rPr lang="en-US" sz="1200" spc="-25" dirty="0">
                <a:solidFill>
                  <a:srgbClr val="212121"/>
                </a:solidFill>
                <a:cs typeface="Lucida Sans"/>
                <a:hlinkClick r:id="rId7"/>
              </a:rPr>
              <a:t>www.serfa-project.eu</a:t>
            </a:r>
            <a:r>
              <a:rPr lang="sl-SI" sz="1200" spc="-25" dirty="0">
                <a:solidFill>
                  <a:srgbClr val="212121"/>
                </a:solidFill>
                <a:cs typeface="Lucida Sans"/>
              </a:rPr>
              <a:t> </a:t>
            </a:r>
          </a:p>
          <a:p>
            <a:pPr>
              <a:lnSpc>
                <a:spcPct val="100000"/>
              </a:lnSpc>
              <a:spcBef>
                <a:spcPts val="35"/>
              </a:spcBef>
            </a:pPr>
            <a:endParaRPr sz="650" dirty="0">
              <a:latin typeface="Times New Roman"/>
              <a:cs typeface="Times New Roman"/>
            </a:endParaRPr>
          </a:p>
        </p:txBody>
      </p:sp>
      <p:sp>
        <p:nvSpPr>
          <p:cNvPr id="19" name="object 2"/>
          <p:cNvSpPr txBox="1">
            <a:spLocks/>
          </p:cNvSpPr>
          <p:nvPr/>
        </p:nvSpPr>
        <p:spPr>
          <a:xfrm>
            <a:off x="2708614" y="829128"/>
            <a:ext cx="6123398" cy="343748"/>
          </a:xfrm>
          <a:prstGeom prst="rect">
            <a:avLst/>
          </a:prstGeom>
        </p:spPr>
        <p:txBody>
          <a:bodyPr vert="horz" wrap="square" lIns="0" tIns="7620" rIns="0" bIns="0" rtlCol="0">
            <a:spAutoFit/>
          </a:bodyPr>
          <a:lstStyle>
            <a:lvl1pPr>
              <a:defRPr sz="1400" b="0" i="0">
                <a:solidFill>
                  <a:srgbClr val="F6F6F6"/>
                </a:solidFill>
                <a:latin typeface="Arial Narrow"/>
                <a:ea typeface="+mj-ea"/>
                <a:cs typeface="Arial Narrow"/>
              </a:defRPr>
            </a:lvl1pPr>
          </a:lstStyle>
          <a:p>
            <a:pPr marL="2298065" marR="5080" lvl="0" indent="0" defTabSz="914400" eaLnBrk="1" fontAlgn="auto" latinLnBrk="0" hangingPunct="1">
              <a:lnSpc>
                <a:spcPct val="102699"/>
              </a:lnSpc>
              <a:spcBef>
                <a:spcPts val="60"/>
              </a:spcBef>
              <a:spcAft>
                <a:spcPts val="0"/>
              </a:spcAft>
              <a:buClrTx/>
              <a:buSzTx/>
              <a:buFontTx/>
              <a:buNone/>
              <a:tabLst/>
              <a:defRPr/>
            </a:pPr>
            <a:r>
              <a:rPr kumimoji="0" lang="sl-SI" sz="2200" b="1" i="0" u="none" strike="noStrike" kern="0" cap="none" spc="-90" normalizeH="0" baseline="0" noProof="0" dirty="0" smtClean="0">
                <a:ln>
                  <a:noFill/>
                </a:ln>
                <a:solidFill>
                  <a:srgbClr val="AF1119"/>
                </a:solidFill>
                <a:effectLst/>
                <a:uLnTx/>
                <a:uFillTx/>
                <a:latin typeface="Calibri"/>
                <a:ea typeface="+mj-ea"/>
              </a:rPr>
              <a:t>SERFA AMBASADOR VAJENIŠTVA</a:t>
            </a:r>
            <a:endParaRPr kumimoji="0" lang="en-US" sz="2200" b="1" i="0" u="none" strike="noStrike" kern="0" cap="none" spc="-65" normalizeH="0" baseline="0" noProof="0" dirty="0">
              <a:ln>
                <a:noFill/>
              </a:ln>
              <a:solidFill>
                <a:srgbClr val="AF1119"/>
              </a:solidFill>
              <a:effectLst/>
              <a:uLnTx/>
              <a:uFillTx/>
              <a:latin typeface="Calibri"/>
              <a:ea typeface="+mj-ea"/>
            </a:endParaRPr>
          </a:p>
        </p:txBody>
      </p:sp>
      <p:pic>
        <p:nvPicPr>
          <p:cNvPr id="2" name="Slika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98334" y="6124996"/>
            <a:ext cx="1107690" cy="576000"/>
          </a:xfrm>
          <a:prstGeom prst="rect">
            <a:avLst/>
          </a:prstGeom>
        </p:spPr>
      </p:pic>
      <p:pic>
        <p:nvPicPr>
          <p:cNvPr id="11" name="Slika 1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623958" y="6133967"/>
            <a:ext cx="521553" cy="576000"/>
          </a:xfrm>
          <a:prstGeom prst="rect">
            <a:avLst/>
          </a:prstGeom>
        </p:spPr>
      </p:pic>
      <p:pic>
        <p:nvPicPr>
          <p:cNvPr id="8" name="Slika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1564" y="2746275"/>
            <a:ext cx="4319921" cy="2883605"/>
          </a:xfrm>
          <a:prstGeom prst="rect">
            <a:avLst/>
          </a:prstGeom>
          <a:effectLst>
            <a:outerShdw blurRad="50800" dist="38100" dir="2700000" algn="tl" rotWithShape="0">
              <a:prstClr val="black">
                <a:alpha val="40000"/>
              </a:prstClr>
            </a:outerShdw>
            <a:softEdge rad="31750"/>
          </a:effectLst>
        </p:spPr>
      </p:pic>
      <p:pic>
        <p:nvPicPr>
          <p:cNvPr id="12" name="Slika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99458" y="1164308"/>
            <a:ext cx="3860500" cy="1389780"/>
          </a:xfrm>
          <a:prstGeom prst="rect">
            <a:avLst/>
          </a:prstGeom>
          <a:effectLst>
            <a:softEdge rad="12700"/>
          </a:effectLst>
        </p:spPr>
      </p:pic>
    </p:spTree>
    <p:extLst>
      <p:ext uri="{BB962C8B-B14F-4D97-AF65-F5344CB8AC3E}">
        <p14:creationId xmlns:p14="http://schemas.microsoft.com/office/powerpoint/2010/main" val="718432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p:cNvPicPr>
            <a:picLocks noChangeAspect="1"/>
          </p:cNvPicPr>
          <p:nvPr/>
        </p:nvPicPr>
        <p:blipFill rotWithShape="1">
          <a:blip r:embed="rId2" cstate="print">
            <a:extLst>
              <a:ext uri="{28A0092B-C50C-407E-A947-70E740481C1C}">
                <a14:useLocalDpi xmlns:a14="http://schemas.microsoft.com/office/drawing/2010/main" val="0"/>
              </a:ext>
            </a:extLst>
          </a:blip>
          <a:srcRect r="23539" b="87147"/>
          <a:stretch/>
        </p:blipFill>
        <p:spPr>
          <a:xfrm>
            <a:off x="0" y="1"/>
            <a:ext cx="3707027" cy="828676"/>
          </a:xfrm>
          <a:prstGeom prst="rect">
            <a:avLst/>
          </a:prstGeom>
        </p:spPr>
      </p:pic>
      <p:sp>
        <p:nvSpPr>
          <p:cNvPr id="4" name="object 5"/>
          <p:cNvSpPr/>
          <p:nvPr/>
        </p:nvSpPr>
        <p:spPr>
          <a:xfrm>
            <a:off x="-3016" y="6252788"/>
            <a:ext cx="9144000" cy="630195"/>
          </a:xfrm>
          <a:prstGeom prst="rect">
            <a:avLst/>
          </a:prstGeom>
          <a:blipFill>
            <a:blip r:embed="rId3" cstate="print"/>
            <a:stretch>
              <a:fillRect/>
            </a:stretch>
          </a:blipFill>
        </p:spPr>
        <p:txBody>
          <a:bodyPr wrap="square" lIns="0" tIns="0" rIns="0" bIns="0" rtlCol="0"/>
          <a:lstStyle/>
          <a:p>
            <a:endParaRPr sz="1350"/>
          </a:p>
        </p:txBody>
      </p:sp>
      <p:sp>
        <p:nvSpPr>
          <p:cNvPr id="19" name="object 2"/>
          <p:cNvSpPr txBox="1">
            <a:spLocks/>
          </p:cNvSpPr>
          <p:nvPr/>
        </p:nvSpPr>
        <p:spPr>
          <a:xfrm>
            <a:off x="390282" y="870321"/>
            <a:ext cx="3648255" cy="293029"/>
          </a:xfrm>
          <a:prstGeom prst="rect">
            <a:avLst/>
          </a:prstGeom>
        </p:spPr>
        <p:txBody>
          <a:bodyPr vert="horz" wrap="square" lIns="0" tIns="7620" rIns="0" bIns="0" rtlCol="0">
            <a:spAutoFit/>
          </a:bodyPr>
          <a:lstStyle>
            <a:lvl1pPr>
              <a:defRPr sz="1400" b="0" i="0">
                <a:solidFill>
                  <a:srgbClr val="F6F6F6"/>
                </a:solidFill>
                <a:latin typeface="Arial Narrow"/>
                <a:ea typeface="+mj-ea"/>
                <a:cs typeface="Arial Narrow"/>
              </a:defRPr>
            </a:lvl1pPr>
          </a:lstStyle>
          <a:p>
            <a:pPr marR="5080" lvl="0" algn="ctr" defTabSz="914400" eaLnBrk="1" fontAlgn="auto" latinLnBrk="0" hangingPunct="1">
              <a:lnSpc>
                <a:spcPct val="102699"/>
              </a:lnSpc>
              <a:spcBef>
                <a:spcPts val="60"/>
              </a:spcBef>
              <a:spcAft>
                <a:spcPts val="0"/>
              </a:spcAft>
              <a:buClrTx/>
              <a:buSzTx/>
              <a:tabLst/>
              <a:defRPr/>
            </a:pPr>
            <a:r>
              <a:rPr lang="sl-SI" sz="1800" b="1" kern="0" spc="-90" noProof="0" dirty="0" smtClean="0">
                <a:solidFill>
                  <a:srgbClr val="C00000"/>
                </a:solidFill>
                <a:latin typeface="Calibri"/>
              </a:rPr>
              <a:t>INTERVJU Z AMBASADORJEM</a:t>
            </a:r>
            <a:endParaRPr kumimoji="0" lang="en-US" sz="1800" b="1" i="0" u="none" strike="noStrike" kern="0" cap="none" spc="-65" normalizeH="0" baseline="0" noProof="0" dirty="0">
              <a:ln>
                <a:noFill/>
              </a:ln>
              <a:solidFill>
                <a:srgbClr val="C00000"/>
              </a:solidFill>
              <a:effectLst/>
              <a:uLnTx/>
              <a:uFillTx/>
              <a:latin typeface="Calibri"/>
            </a:endParaRPr>
          </a:p>
        </p:txBody>
      </p:sp>
      <p:sp>
        <p:nvSpPr>
          <p:cNvPr id="16" name="Rounded Rectangle 15"/>
          <p:cNvSpPr/>
          <p:nvPr/>
        </p:nvSpPr>
        <p:spPr>
          <a:xfrm>
            <a:off x="0" y="1204994"/>
            <a:ext cx="4499650" cy="4855738"/>
          </a:xfrm>
          <a:prstGeom prst="round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sl-SI" sz="1200" b="1" dirty="0" smtClean="0"/>
          </a:p>
          <a:p>
            <a:endParaRPr lang="sl-SI" sz="1200" b="1" dirty="0"/>
          </a:p>
          <a:p>
            <a:endParaRPr lang="sl-SI" sz="1200" b="1" dirty="0" smtClean="0"/>
          </a:p>
          <a:p>
            <a:r>
              <a:rPr lang="sl-SI" sz="1200" b="1" dirty="0" smtClean="0"/>
              <a:t>Zakaj vajeništvo?</a:t>
            </a:r>
            <a:endParaRPr lang="sl-SI" sz="1200" b="1" dirty="0"/>
          </a:p>
          <a:p>
            <a:pPr algn="just"/>
            <a:r>
              <a:rPr lang="sl-SI" sz="1200" i="1" dirty="0" smtClean="0"/>
              <a:t>„Vajeništvo </a:t>
            </a:r>
            <a:r>
              <a:rPr lang="sl-SI" sz="1200" i="1" dirty="0"/>
              <a:t>je za nas relativno nova oblika uvajanja mladih v delo, ki je bila v preteklosti že stalna praksa v slovenskem prostoru, a je žal zamrla in s tem uničila veliko </a:t>
            </a:r>
            <a:r>
              <a:rPr lang="sl-SI" sz="1200" i="1" dirty="0" smtClean="0"/>
              <a:t>poklicev. Omogoča nam, </a:t>
            </a:r>
            <a:r>
              <a:rPr lang="sl-SI" sz="1200" i="1" dirty="0"/>
              <a:t>da v času </a:t>
            </a:r>
            <a:r>
              <a:rPr lang="sl-SI" sz="1200" i="1" dirty="0" smtClean="0"/>
              <a:t>usposabljanja tako delodajalec kot </a:t>
            </a:r>
            <a:r>
              <a:rPr lang="sl-SI" sz="1200" i="1" dirty="0"/>
              <a:t>vajenec ocenita, ali sta dolgoročno zmožna </a:t>
            </a:r>
            <a:r>
              <a:rPr lang="sl-SI" sz="1200" i="1" dirty="0" smtClean="0"/>
              <a:t>medsebojno </a:t>
            </a:r>
            <a:r>
              <a:rPr lang="sl-SI" sz="1200" i="1" dirty="0"/>
              <a:t>sodelovati</a:t>
            </a:r>
            <a:r>
              <a:rPr lang="sl-SI" sz="1200" i="1" dirty="0" smtClean="0"/>
              <a:t>.“</a:t>
            </a:r>
          </a:p>
          <a:p>
            <a:pPr algn="just"/>
            <a:endParaRPr lang="sl-SI" sz="1200" i="1" dirty="0" smtClean="0"/>
          </a:p>
          <a:p>
            <a:pPr algn="just"/>
            <a:r>
              <a:rPr lang="sl-SI" sz="1200" b="1" dirty="0" smtClean="0"/>
              <a:t>V čem vidite glavne prednosti vajeništva?</a:t>
            </a:r>
            <a:endParaRPr lang="sl-SI" sz="1200" b="1" dirty="0"/>
          </a:p>
          <a:p>
            <a:pPr algn="just"/>
            <a:r>
              <a:rPr lang="sl-SI" sz="1200" i="1" dirty="0" smtClean="0"/>
              <a:t>„Prednost </a:t>
            </a:r>
            <a:r>
              <a:rPr lang="sl-SI" sz="1200" i="1" dirty="0"/>
              <a:t>vajeništva vidimo predvsem v </a:t>
            </a:r>
            <a:r>
              <a:rPr lang="sl-SI" sz="1200" i="1" dirty="0" smtClean="0"/>
              <a:t>obsegu usposabljanja; pri </a:t>
            </a:r>
            <a:r>
              <a:rPr lang="sl-SI" sz="1200" i="1" dirty="0"/>
              <a:t>ostalih 'klasičnih' šolskih programih je prakse namreč veliko premalo</a:t>
            </a:r>
            <a:r>
              <a:rPr lang="sl-SI" sz="1200" i="1" dirty="0" smtClean="0"/>
              <a:t>. </a:t>
            </a:r>
            <a:r>
              <a:rPr lang="sl-SI" sz="1200" dirty="0" smtClean="0"/>
              <a:t>Menimo, da je takšen način učenja zelo učinkovit, saj posamezniku nudi daljše pridobivanje izkušenj v realnem delovnem okolju ter soočanje in samostojno spopadanje z vsakodnevnimi izzivi.</a:t>
            </a:r>
            <a:r>
              <a:rPr lang="sl-SI" sz="1200" i="1" dirty="0" smtClean="0"/>
              <a:t>“</a:t>
            </a:r>
          </a:p>
          <a:p>
            <a:pPr algn="just"/>
            <a:endParaRPr lang="sl-SI" sz="1400" i="1" dirty="0" smtClean="0"/>
          </a:p>
          <a:p>
            <a:r>
              <a:rPr lang="sl-SI" sz="1200" b="1" dirty="0" smtClean="0"/>
              <a:t>Kako praktično usposabljanje mladih prispeva k uspešnosti vašega podjetja?</a:t>
            </a:r>
          </a:p>
          <a:p>
            <a:pPr algn="just"/>
            <a:r>
              <a:rPr lang="sl-SI" sz="1200" i="1" dirty="0" smtClean="0"/>
              <a:t>„Od nekdaj </a:t>
            </a:r>
            <a:r>
              <a:rPr lang="sl-SI" sz="1200" i="1" dirty="0"/>
              <a:t>je veljalo, da so </a:t>
            </a:r>
            <a:r>
              <a:rPr lang="sl-SI" sz="1200" i="1" dirty="0" smtClean="0"/>
              <a:t>zaposleni najboljša </a:t>
            </a:r>
            <a:r>
              <a:rPr lang="sl-SI" sz="1200" i="1" dirty="0"/>
              <a:t>blagovna znamka </a:t>
            </a:r>
            <a:r>
              <a:rPr lang="sl-SI" sz="1200" i="1" dirty="0" smtClean="0"/>
              <a:t>delodajalca. </a:t>
            </a:r>
            <a:r>
              <a:rPr lang="sl-SI" sz="1200" i="1" dirty="0"/>
              <a:t>Le-ti lahko naredijo podjetje privlačno ali neprivlačno, saj se privlačnost kreira skozi govorice, ki </a:t>
            </a:r>
            <a:r>
              <a:rPr lang="sl-SI" sz="1200" i="1" dirty="0" smtClean="0"/>
              <a:t>oblikujejo </a:t>
            </a:r>
            <a:r>
              <a:rPr lang="sl-SI" sz="1200" i="1" dirty="0"/>
              <a:t>»javno mnenje« o podjetju. Mladi so najbolj zanesljiv prenašalec realnih opažanj, ki jih danes širijo tudi skozi nešteta socialna omrežja</a:t>
            </a:r>
            <a:r>
              <a:rPr lang="sl-SI" sz="1200" i="1" dirty="0" smtClean="0"/>
              <a:t>.“</a:t>
            </a:r>
          </a:p>
          <a:p>
            <a:pPr algn="just"/>
            <a:endParaRPr lang="sl-SI" sz="1100" i="1" dirty="0" smtClean="0"/>
          </a:p>
          <a:p>
            <a:pPr algn="just"/>
            <a:endParaRPr lang="sl-SI" sz="1050" i="1" dirty="0"/>
          </a:p>
          <a:p>
            <a:pPr algn="just"/>
            <a:endParaRPr lang="en-GB" dirty="0"/>
          </a:p>
        </p:txBody>
      </p:sp>
      <p:sp>
        <p:nvSpPr>
          <p:cNvPr id="24" name="Rounded Rectangle 23"/>
          <p:cNvSpPr/>
          <p:nvPr/>
        </p:nvSpPr>
        <p:spPr>
          <a:xfrm>
            <a:off x="4578028" y="155864"/>
            <a:ext cx="4568983" cy="316884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endParaRPr lang="sl-SI" sz="1200" b="1" dirty="0" smtClean="0">
              <a:solidFill>
                <a:schemeClr val="bg1"/>
              </a:solidFill>
            </a:endParaRPr>
          </a:p>
          <a:p>
            <a:pPr lvl="0" algn="just">
              <a:defRPr/>
            </a:pPr>
            <a:endParaRPr lang="sl-SI" sz="1200" b="1" dirty="0">
              <a:solidFill>
                <a:schemeClr val="bg1"/>
              </a:solidFill>
            </a:endParaRPr>
          </a:p>
          <a:p>
            <a:pPr lvl="0" algn="just">
              <a:defRPr/>
            </a:pPr>
            <a:endParaRPr lang="sl-SI" sz="1200" b="1" dirty="0" smtClean="0">
              <a:solidFill>
                <a:schemeClr val="bg1"/>
              </a:solidFill>
            </a:endParaRPr>
          </a:p>
          <a:p>
            <a:pPr lvl="0" algn="just">
              <a:defRPr/>
            </a:pPr>
            <a:endParaRPr lang="sl-SI" sz="1200" b="1" dirty="0">
              <a:solidFill>
                <a:schemeClr val="bg1"/>
              </a:solidFill>
            </a:endParaRPr>
          </a:p>
          <a:p>
            <a:pPr lvl="0" algn="just">
              <a:defRPr/>
            </a:pPr>
            <a:r>
              <a:rPr lang="sl-SI" sz="1200" b="1" dirty="0">
                <a:solidFill>
                  <a:schemeClr val="bg1"/>
                </a:solidFill>
              </a:rPr>
              <a:t>Kako se lotevate približevanja podjetja mladim?</a:t>
            </a:r>
          </a:p>
          <a:p>
            <a:pPr algn="just">
              <a:defRPr/>
            </a:pPr>
            <a:r>
              <a:rPr lang="sl-SI" sz="1200" i="1" dirty="0">
                <a:solidFill>
                  <a:schemeClr val="bg1"/>
                </a:solidFill>
              </a:rPr>
              <a:t>„Vse, ki se odločijo za sodelovanje z nami, obravnavamo kot redno zaposlene </a:t>
            </a:r>
            <a:r>
              <a:rPr lang="sl-SI" sz="1200" i="1" dirty="0" smtClean="0">
                <a:solidFill>
                  <a:schemeClr val="bg1"/>
                </a:solidFill>
              </a:rPr>
              <a:t>sodelavce: informirani so o </a:t>
            </a:r>
            <a:r>
              <a:rPr lang="sl-SI" sz="1200" i="1" dirty="0">
                <a:solidFill>
                  <a:schemeClr val="bg1"/>
                </a:solidFill>
              </a:rPr>
              <a:t>dogajanju v podjetju, poskrbljeno je za redne odmore, toplo prehrano, </a:t>
            </a:r>
            <a:r>
              <a:rPr lang="sl-SI" sz="1200" i="1" dirty="0" smtClean="0">
                <a:solidFill>
                  <a:schemeClr val="bg1"/>
                </a:solidFill>
              </a:rPr>
              <a:t>delovno </a:t>
            </a:r>
            <a:r>
              <a:rPr lang="sl-SI" sz="1200" i="1" dirty="0">
                <a:solidFill>
                  <a:schemeClr val="bg1"/>
                </a:solidFill>
              </a:rPr>
              <a:t>opremo, nudimo jim interna usposabljanja </a:t>
            </a:r>
            <a:r>
              <a:rPr lang="sl-SI" sz="1200" i="1" dirty="0" smtClean="0">
                <a:solidFill>
                  <a:schemeClr val="bg1"/>
                </a:solidFill>
              </a:rPr>
              <a:t>in vse aktivnosti, </a:t>
            </a:r>
            <a:r>
              <a:rPr lang="sl-SI" sz="1200" i="1" dirty="0">
                <a:solidFill>
                  <a:schemeClr val="bg1"/>
                </a:solidFill>
              </a:rPr>
              <a:t>ki jih organiziramo za redno zaposlene sodelavce</a:t>
            </a:r>
            <a:r>
              <a:rPr lang="sl-SI" sz="1200" i="1" dirty="0" smtClean="0">
                <a:solidFill>
                  <a:schemeClr val="bg1"/>
                </a:solidFill>
              </a:rPr>
              <a:t>.</a:t>
            </a:r>
            <a:r>
              <a:rPr lang="sl-SI" sz="1200" i="1" dirty="0" smtClean="0"/>
              <a:t>“ </a:t>
            </a:r>
            <a:endParaRPr lang="sl-SI" sz="1200" i="1" dirty="0"/>
          </a:p>
          <a:p>
            <a:pPr lvl="0" algn="just">
              <a:defRPr/>
            </a:pPr>
            <a:endParaRPr lang="sl-SI" sz="400" b="1" dirty="0">
              <a:solidFill>
                <a:schemeClr val="bg1"/>
              </a:solidFill>
            </a:endParaRPr>
          </a:p>
          <a:p>
            <a:pPr lvl="0" algn="just">
              <a:defRPr/>
            </a:pPr>
            <a:r>
              <a:rPr lang="sl-SI" sz="1200" b="1" dirty="0" smtClean="0">
                <a:solidFill>
                  <a:schemeClr val="bg1"/>
                </a:solidFill>
              </a:rPr>
              <a:t>Kako mlade uvajate v proces dela?</a:t>
            </a:r>
            <a:endParaRPr lang="sl-SI" sz="1200" b="1" dirty="0">
              <a:solidFill>
                <a:schemeClr val="bg1"/>
              </a:solidFill>
            </a:endParaRPr>
          </a:p>
          <a:p>
            <a:pPr lvl="0" algn="just">
              <a:defRPr/>
            </a:pPr>
            <a:r>
              <a:rPr lang="sl-SI" sz="1200" i="1" dirty="0" smtClean="0">
                <a:solidFill>
                  <a:schemeClr val="bg1"/>
                </a:solidFill>
              </a:rPr>
              <a:t>„</a:t>
            </a:r>
            <a:r>
              <a:rPr lang="sl-SI" sz="1200" i="1" dirty="0">
                <a:solidFill>
                  <a:schemeClr val="bg1"/>
                </a:solidFill>
              </a:rPr>
              <a:t>Trudimo se izbrati mentorja, ki obvlada svoje delo, je empatičen in zgled ostalim ter se zaveda morebitnih </a:t>
            </a:r>
            <a:r>
              <a:rPr lang="sl-SI" sz="1200" i="1" dirty="0" smtClean="0">
                <a:solidFill>
                  <a:schemeClr val="bg1"/>
                </a:solidFill>
              </a:rPr>
              <a:t>tveganj, </a:t>
            </a:r>
            <a:r>
              <a:rPr lang="sl-SI" sz="1200" i="1" dirty="0">
                <a:solidFill>
                  <a:schemeClr val="bg1"/>
                </a:solidFill>
              </a:rPr>
              <a:t>povezanih z delom. </a:t>
            </a:r>
            <a:r>
              <a:rPr lang="sl-SI" sz="1200" i="1" dirty="0" smtClean="0">
                <a:solidFill>
                  <a:schemeClr val="bg1"/>
                </a:solidFill>
              </a:rPr>
              <a:t>Mlade korak </a:t>
            </a:r>
            <a:r>
              <a:rPr lang="sl-SI" sz="1200" i="1" dirty="0">
                <a:solidFill>
                  <a:schemeClr val="bg1"/>
                </a:solidFill>
              </a:rPr>
              <a:t>za </a:t>
            </a:r>
            <a:r>
              <a:rPr lang="sl-SI" sz="1200" i="1" dirty="0" smtClean="0">
                <a:solidFill>
                  <a:schemeClr val="bg1"/>
                </a:solidFill>
              </a:rPr>
              <a:t>korakom usposabljamo </a:t>
            </a:r>
            <a:r>
              <a:rPr lang="sl-SI" sz="1200" i="1" dirty="0">
                <a:solidFill>
                  <a:schemeClr val="bg1"/>
                </a:solidFill>
              </a:rPr>
              <a:t>za delo, pri čemer </a:t>
            </a:r>
            <a:r>
              <a:rPr lang="sl-SI" sz="1200" i="1" dirty="0" smtClean="0">
                <a:solidFill>
                  <a:schemeClr val="bg1"/>
                </a:solidFill>
              </a:rPr>
              <a:t>postopoma napredujejo od enostavnejših do kompleksnejših delovnih nalog in izzivov. Spodbujamo jih, da razmišljajo o drugih možnih </a:t>
            </a:r>
            <a:r>
              <a:rPr lang="sl-SI" sz="1200" i="1" dirty="0">
                <a:solidFill>
                  <a:schemeClr val="bg1"/>
                </a:solidFill>
              </a:rPr>
              <a:t>pristopih do dela, da </a:t>
            </a:r>
            <a:r>
              <a:rPr lang="sl-SI" sz="1200" i="1" dirty="0" smtClean="0">
                <a:solidFill>
                  <a:schemeClr val="bg1"/>
                </a:solidFill>
              </a:rPr>
              <a:t>so kreativni, da sprašujejo, sodelujejo </a:t>
            </a:r>
            <a:r>
              <a:rPr lang="sl-SI" sz="1200" i="1" dirty="0">
                <a:solidFill>
                  <a:schemeClr val="bg1"/>
                </a:solidFill>
              </a:rPr>
              <a:t>v timu, se </a:t>
            </a:r>
            <a:r>
              <a:rPr lang="sl-SI" sz="1200" i="1" dirty="0" smtClean="0">
                <a:solidFill>
                  <a:schemeClr val="bg1"/>
                </a:solidFill>
              </a:rPr>
              <a:t>učijo </a:t>
            </a:r>
            <a:r>
              <a:rPr lang="sl-SI" sz="1200" i="1" dirty="0">
                <a:solidFill>
                  <a:schemeClr val="bg1"/>
                </a:solidFill>
              </a:rPr>
              <a:t>iz napak in </a:t>
            </a:r>
            <a:r>
              <a:rPr lang="sl-SI" sz="1200" i="1" dirty="0" smtClean="0">
                <a:solidFill>
                  <a:schemeClr val="bg1"/>
                </a:solidFill>
              </a:rPr>
              <a:t>pri </a:t>
            </a:r>
            <a:r>
              <a:rPr lang="sl-SI" sz="1200" i="1" dirty="0">
                <a:solidFill>
                  <a:schemeClr val="bg1"/>
                </a:solidFill>
              </a:rPr>
              <a:t>izvajanju dela </a:t>
            </a:r>
            <a:r>
              <a:rPr lang="sl-SI" sz="1200" i="1" dirty="0" smtClean="0">
                <a:solidFill>
                  <a:schemeClr val="bg1"/>
                </a:solidFill>
              </a:rPr>
              <a:t>opazujejo tiste</a:t>
            </a:r>
            <a:r>
              <a:rPr lang="sl-SI" sz="1200" i="1" dirty="0">
                <a:solidFill>
                  <a:schemeClr val="bg1"/>
                </a:solidFill>
              </a:rPr>
              <a:t>, ki so najboljši</a:t>
            </a:r>
            <a:r>
              <a:rPr lang="sl-SI" sz="1200" i="1" dirty="0" smtClean="0">
                <a:solidFill>
                  <a:schemeClr val="bg1"/>
                </a:solidFill>
              </a:rPr>
              <a:t>.“ </a:t>
            </a:r>
          </a:p>
          <a:p>
            <a:pPr lvl="0" algn="just">
              <a:defRPr/>
            </a:pPr>
            <a:endParaRPr lang="sl-SI" sz="1200" i="1" dirty="0" smtClean="0">
              <a:solidFill>
                <a:schemeClr val="bg1"/>
              </a:solidFill>
            </a:endParaRPr>
          </a:p>
          <a:p>
            <a:pPr lvl="0" algn="just">
              <a:defRPr/>
            </a:pPr>
            <a:endParaRPr lang="sl-SI" sz="1100" i="1" dirty="0">
              <a:solidFill>
                <a:schemeClr val="bg1"/>
              </a:solidFill>
            </a:endParaRPr>
          </a:p>
          <a:p>
            <a:pPr lvl="0" algn="just">
              <a:defRPr/>
            </a:pPr>
            <a:endParaRPr lang="sl-SI" sz="1100" i="1" dirty="0" smtClean="0">
              <a:solidFill>
                <a:schemeClr val="bg1"/>
              </a:solidFill>
            </a:endParaRPr>
          </a:p>
          <a:p>
            <a:pPr lvl="0" algn="just">
              <a:defRPr/>
            </a:pPr>
            <a:endParaRPr lang="sl-SI" sz="1050" i="1" dirty="0" smtClean="0">
              <a:solidFill>
                <a:schemeClr val="bg1"/>
              </a:solidFill>
            </a:endParaRPr>
          </a:p>
        </p:txBody>
      </p:sp>
      <p:grpSp>
        <p:nvGrpSpPr>
          <p:cNvPr id="27" name="Group 26"/>
          <p:cNvGrpSpPr/>
          <p:nvPr/>
        </p:nvGrpSpPr>
        <p:grpSpPr>
          <a:xfrm rot="10800000">
            <a:off x="4578029" y="3646103"/>
            <a:ext cx="4565971" cy="2480548"/>
            <a:chOff x="-3016" y="1227250"/>
            <a:chExt cx="4518491" cy="4972771"/>
          </a:xfrm>
          <a:solidFill>
            <a:srgbClr val="002060"/>
          </a:solidFill>
        </p:grpSpPr>
        <p:sp>
          <p:nvSpPr>
            <p:cNvPr id="28" name="Rounded Rectangle 27"/>
            <p:cNvSpPr/>
            <p:nvPr/>
          </p:nvSpPr>
          <p:spPr>
            <a:xfrm>
              <a:off x="-3016" y="1227250"/>
              <a:ext cx="4518491" cy="4972765"/>
            </a:xfrm>
            <a:prstGeom prst="round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p:cNvSpPr/>
            <p:nvPr/>
          </p:nvSpPr>
          <p:spPr>
            <a:xfrm>
              <a:off x="-3015" y="1227256"/>
              <a:ext cx="3987600" cy="4972765"/>
            </a:xfrm>
            <a:prstGeom prst="rect">
              <a:avLst/>
            </a:prstGeom>
            <a:grp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0" name="object 2"/>
          <p:cNvSpPr txBox="1">
            <a:spLocks/>
          </p:cNvSpPr>
          <p:nvPr/>
        </p:nvSpPr>
        <p:spPr>
          <a:xfrm>
            <a:off x="5016137" y="3372395"/>
            <a:ext cx="3962400" cy="293029"/>
          </a:xfrm>
          <a:prstGeom prst="rect">
            <a:avLst/>
          </a:prstGeom>
        </p:spPr>
        <p:txBody>
          <a:bodyPr vert="horz" wrap="square" lIns="0" tIns="7620" rIns="0" bIns="0" rtlCol="0">
            <a:spAutoFit/>
          </a:bodyPr>
          <a:lstStyle>
            <a:lvl1pPr>
              <a:defRPr sz="1400" b="0" i="0">
                <a:solidFill>
                  <a:srgbClr val="F6F6F6"/>
                </a:solidFill>
                <a:latin typeface="Arial Narrow"/>
                <a:ea typeface="+mj-ea"/>
                <a:cs typeface="Arial Narrow"/>
              </a:defRPr>
            </a:lvl1pPr>
          </a:lstStyle>
          <a:p>
            <a:pPr marR="5080" lvl="0" algn="ctr" defTabSz="914400" eaLnBrk="1" fontAlgn="auto" latinLnBrk="0" hangingPunct="1">
              <a:lnSpc>
                <a:spcPct val="102699"/>
              </a:lnSpc>
              <a:spcBef>
                <a:spcPts val="60"/>
              </a:spcBef>
              <a:spcAft>
                <a:spcPts val="0"/>
              </a:spcAft>
              <a:buClrTx/>
              <a:buSzTx/>
              <a:tabLst/>
              <a:defRPr/>
            </a:pPr>
            <a:r>
              <a:rPr lang="sl-SI" sz="1800" b="1" kern="0" spc="-90" noProof="0" dirty="0" smtClean="0">
                <a:solidFill>
                  <a:srgbClr val="002060"/>
                </a:solidFill>
                <a:latin typeface="Calibri"/>
              </a:rPr>
              <a:t>KDO SO AMBASADORJI VAJENIŠTVA</a:t>
            </a:r>
            <a:r>
              <a:rPr lang="en-US" sz="1800" b="1" kern="0" spc="-90" noProof="0" dirty="0" smtClean="0">
                <a:solidFill>
                  <a:srgbClr val="002060"/>
                </a:solidFill>
                <a:latin typeface="Calibri"/>
              </a:rPr>
              <a:t>?</a:t>
            </a:r>
            <a:endParaRPr kumimoji="0" lang="en-US" sz="1800" b="1" i="0" u="none" strike="noStrike" kern="0" cap="none" spc="-65" normalizeH="0" baseline="0" noProof="0" dirty="0">
              <a:ln>
                <a:noFill/>
              </a:ln>
              <a:solidFill>
                <a:srgbClr val="002060"/>
              </a:solidFill>
              <a:effectLst/>
              <a:uLnTx/>
              <a:uFillTx/>
              <a:latin typeface="Calibri"/>
            </a:endParaRPr>
          </a:p>
        </p:txBody>
      </p:sp>
      <p:pic>
        <p:nvPicPr>
          <p:cNvPr id="11" name="Picture 10"/>
          <p:cNvPicPr>
            <a:picLocks noChangeAspect="1"/>
          </p:cNvPicPr>
          <p:nvPr/>
        </p:nvPicPr>
        <p:blipFill rotWithShape="1">
          <a:blip r:embed="rId4" cstate="print">
            <a:extLst>
              <a:ext uri="{28A0092B-C50C-407E-A947-70E740481C1C}">
                <a14:useLocalDpi xmlns:a14="http://schemas.microsoft.com/office/drawing/2010/main" val="0"/>
              </a:ext>
            </a:extLst>
          </a:blip>
          <a:srcRect l="-734" t="32456" r="734" b="43131"/>
          <a:stretch/>
        </p:blipFill>
        <p:spPr>
          <a:xfrm>
            <a:off x="2183237" y="6142575"/>
            <a:ext cx="4746171" cy="651747"/>
          </a:xfrm>
          <a:prstGeom prst="rect">
            <a:avLst/>
          </a:prstGeom>
        </p:spPr>
      </p:pic>
      <p:sp>
        <p:nvSpPr>
          <p:cNvPr id="32" name="object 11"/>
          <p:cNvSpPr txBox="1"/>
          <p:nvPr/>
        </p:nvSpPr>
        <p:spPr>
          <a:xfrm>
            <a:off x="4703807" y="3739605"/>
            <a:ext cx="4361815" cy="2465907"/>
          </a:xfrm>
          <a:prstGeom prst="rect">
            <a:avLst/>
          </a:prstGeom>
        </p:spPr>
        <p:txBody>
          <a:bodyPr vert="horz" wrap="square" lIns="0" tIns="58269" rIns="0" bIns="0" rtlCol="0">
            <a:spAutoFit/>
          </a:bodyPr>
          <a:lstStyle/>
          <a:p>
            <a:pPr marL="58270" marR="76200" indent="-1121" algn="ctr">
              <a:lnSpc>
                <a:spcPct val="104200"/>
              </a:lnSpc>
              <a:spcBef>
                <a:spcPts val="159"/>
              </a:spcBef>
            </a:pPr>
            <a:r>
              <a:rPr lang="sl-SI" sz="1200" b="1" dirty="0" smtClean="0">
                <a:solidFill>
                  <a:schemeClr val="bg1"/>
                </a:solidFill>
              </a:rPr>
              <a:t>Ambasadorji vajeništva </a:t>
            </a:r>
            <a:r>
              <a:rPr lang="sl-SI" sz="1200" dirty="0" smtClean="0">
                <a:solidFill>
                  <a:schemeClr val="bg1"/>
                </a:solidFill>
              </a:rPr>
              <a:t>so mentorji mladim na praktičnem usposabljanju v podjetjih, ki svoje pozitivne izkušnje pri delu z mladimi prostovoljno delijo z drugimi podjetji in mladimi, </a:t>
            </a:r>
          </a:p>
          <a:p>
            <a:pPr marL="58270" marR="76200" indent="-1121" algn="ctr">
              <a:lnSpc>
                <a:spcPct val="104200"/>
              </a:lnSpc>
              <a:spcBef>
                <a:spcPts val="159"/>
              </a:spcBef>
            </a:pPr>
            <a:r>
              <a:rPr lang="sl-SI" sz="1200" dirty="0" smtClean="0">
                <a:solidFill>
                  <a:schemeClr val="bg1"/>
                </a:solidFill>
              </a:rPr>
              <a:t>ki jih to področje zanima.</a:t>
            </a:r>
            <a:endParaRPr lang="sl-SI" sz="1200" spc="-26" dirty="0" smtClean="0">
              <a:solidFill>
                <a:schemeClr val="bg1"/>
              </a:solidFill>
              <a:cs typeface="Lucida Sans"/>
            </a:endParaRPr>
          </a:p>
          <a:p>
            <a:pPr marL="58270" marR="76200" indent="-1121" algn="ctr">
              <a:lnSpc>
                <a:spcPct val="104200"/>
              </a:lnSpc>
              <a:spcBef>
                <a:spcPts val="159"/>
              </a:spcBef>
            </a:pPr>
            <a:r>
              <a:rPr lang="sl-SI" sz="1200" spc="-26" dirty="0" smtClean="0">
                <a:solidFill>
                  <a:schemeClr val="bg1"/>
                </a:solidFill>
                <a:cs typeface="Lucida Sans"/>
              </a:rPr>
              <a:t/>
            </a:r>
            <a:br>
              <a:rPr lang="sl-SI" sz="1200" spc="-26" dirty="0" smtClean="0">
                <a:solidFill>
                  <a:schemeClr val="bg1"/>
                </a:solidFill>
                <a:cs typeface="Lucida Sans"/>
              </a:rPr>
            </a:br>
            <a:r>
              <a:rPr lang="sl-SI" sz="1200" b="1" spc="-26" dirty="0" smtClean="0">
                <a:solidFill>
                  <a:schemeClr val="bg1"/>
                </a:solidFill>
                <a:cs typeface="Lucida Sans"/>
              </a:rPr>
              <a:t>Mreža ambasadorjev vajeništva </a:t>
            </a:r>
            <a:r>
              <a:rPr lang="sl-SI" sz="1200" spc="-26" dirty="0" smtClean="0">
                <a:solidFill>
                  <a:schemeClr val="bg1"/>
                </a:solidFill>
                <a:cs typeface="Lucida Sans"/>
              </a:rPr>
              <a:t>nastaja v okviru </a:t>
            </a:r>
            <a:r>
              <a:rPr lang="sl-SI" sz="1200" spc="-26" dirty="0" err="1" smtClean="0">
                <a:solidFill>
                  <a:schemeClr val="bg1"/>
                </a:solidFill>
                <a:cs typeface="Lucida Sans"/>
              </a:rPr>
              <a:t>Erasmus</a:t>
            </a:r>
            <a:r>
              <a:rPr lang="sl-SI" sz="1200" spc="-26" dirty="0">
                <a:solidFill>
                  <a:schemeClr val="bg1"/>
                </a:solidFill>
                <a:cs typeface="Lucida Sans"/>
              </a:rPr>
              <a:t>+</a:t>
            </a:r>
            <a:r>
              <a:rPr lang="sl-SI" sz="1200" spc="-26" dirty="0" smtClean="0">
                <a:solidFill>
                  <a:schemeClr val="bg1"/>
                </a:solidFill>
                <a:cs typeface="Lucida Sans"/>
              </a:rPr>
              <a:t> projekta SERFA, kjer razvijamo storitve in podporna orodja, ki bodo pomagale odpraviti ovire pri praktičnem usposabljanju in podpreti predvsem </a:t>
            </a:r>
            <a:r>
              <a:rPr lang="sl-SI" sz="1200" spc="-26" dirty="0" err="1" smtClean="0">
                <a:solidFill>
                  <a:schemeClr val="bg1"/>
                </a:solidFill>
                <a:cs typeface="Lucida Sans"/>
              </a:rPr>
              <a:t>mikro</a:t>
            </a:r>
            <a:r>
              <a:rPr lang="sl-SI" sz="1200" spc="-26" dirty="0" smtClean="0">
                <a:solidFill>
                  <a:schemeClr val="bg1"/>
                </a:solidFill>
                <a:cs typeface="Lucida Sans"/>
              </a:rPr>
              <a:t>, mala in srednja podjetja pri praktičnem usposabljanju mladih.</a:t>
            </a:r>
            <a:endParaRPr lang="en-US" sz="1200" spc="-26" dirty="0">
              <a:solidFill>
                <a:schemeClr val="bg1"/>
              </a:solidFill>
              <a:cs typeface="Lucida Sans"/>
            </a:endParaRPr>
          </a:p>
          <a:p>
            <a:pPr marL="58270" marR="76200" indent="-1121" algn="ctr">
              <a:lnSpc>
                <a:spcPct val="104200"/>
              </a:lnSpc>
              <a:spcBef>
                <a:spcPts val="159"/>
              </a:spcBef>
            </a:pPr>
            <a:r>
              <a:rPr lang="sl-SI" sz="1200" spc="-26" dirty="0" smtClean="0">
                <a:solidFill>
                  <a:schemeClr val="bg1"/>
                </a:solidFill>
                <a:cs typeface="Lucida Sans"/>
              </a:rPr>
              <a:t/>
            </a:r>
            <a:br>
              <a:rPr lang="sl-SI" sz="1200" spc="-26" dirty="0" smtClean="0">
                <a:solidFill>
                  <a:schemeClr val="bg1"/>
                </a:solidFill>
                <a:cs typeface="Lucida Sans"/>
              </a:rPr>
            </a:br>
            <a:r>
              <a:rPr lang="sl-SI" sz="1200" spc="-26" dirty="0" smtClean="0">
                <a:solidFill>
                  <a:schemeClr val="bg1"/>
                </a:solidFill>
                <a:cs typeface="Lucida Sans"/>
              </a:rPr>
              <a:t>Se želite priključiti naši mreži? </a:t>
            </a:r>
            <a:r>
              <a:rPr lang="sl-SI" sz="1200" spc="-26" dirty="0" smtClean="0">
                <a:solidFill>
                  <a:schemeClr val="bg1"/>
                </a:solidFill>
                <a:cs typeface="Lucida Sans"/>
                <a:hlinkClick r:id="rId5"/>
              </a:rPr>
              <a:t>Kliknite tukaj</a:t>
            </a:r>
            <a:endParaRPr lang="en-US" sz="1200" spc="-26" dirty="0">
              <a:solidFill>
                <a:schemeClr val="bg1"/>
              </a:solidFill>
              <a:cs typeface="Lucida Sans"/>
            </a:endParaRPr>
          </a:p>
          <a:p>
            <a:pPr marL="58270" marR="76200" indent="-1121" algn="ctr">
              <a:lnSpc>
                <a:spcPct val="104200"/>
              </a:lnSpc>
              <a:spcBef>
                <a:spcPts val="159"/>
              </a:spcBef>
            </a:pPr>
            <a:endParaRPr sz="1200" dirty="0">
              <a:solidFill>
                <a:schemeClr val="bg1"/>
              </a:solidFill>
              <a:cs typeface="Lucida Sans"/>
            </a:endParaRPr>
          </a:p>
        </p:txBody>
      </p:sp>
    </p:spTree>
    <p:extLst>
      <p:ext uri="{BB962C8B-B14F-4D97-AF65-F5344CB8AC3E}">
        <p14:creationId xmlns:p14="http://schemas.microsoft.com/office/powerpoint/2010/main" val="469876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TotalTime>
  <Words>520</Words>
  <Application>Microsoft Office PowerPoint</Application>
  <PresentationFormat>Diaprojekcija na zaslonu (4:3)</PresentationFormat>
  <Paragraphs>46</Paragraphs>
  <Slides>2</Slides>
  <Notes>0</Notes>
  <HiddenSlides>0</HiddenSlides>
  <MMClips>0</MMClips>
  <ScaleCrop>false</ScaleCrop>
  <HeadingPairs>
    <vt:vector size="6" baseType="variant">
      <vt:variant>
        <vt:lpstr>Uporabljene pisave</vt:lpstr>
      </vt:variant>
      <vt:variant>
        <vt:i4>6</vt:i4>
      </vt:variant>
      <vt:variant>
        <vt:lpstr>Tema</vt:lpstr>
      </vt:variant>
      <vt:variant>
        <vt:i4>1</vt:i4>
      </vt:variant>
      <vt:variant>
        <vt:lpstr>Naslovi diapozitivov</vt:lpstr>
      </vt:variant>
      <vt:variant>
        <vt:i4>2</vt:i4>
      </vt:variant>
    </vt:vector>
  </HeadingPairs>
  <TitlesOfParts>
    <vt:vector size="9" baseType="lpstr">
      <vt:lpstr>Arial</vt:lpstr>
      <vt:lpstr>Arial Narrow</vt:lpstr>
      <vt:lpstr>Calibri</vt:lpstr>
      <vt:lpstr>Calibri Light</vt:lpstr>
      <vt:lpstr>Lucida Sans</vt:lpstr>
      <vt:lpstr>Times New Roman</vt:lpstr>
      <vt:lpstr>Thème Office</vt:lpstr>
      <vt:lpstr>PowerPointova predstavitev</vt:lpstr>
      <vt:lpstr>PowerPointova predstavitev</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Sabine LE REST</dc:creator>
  <cp:lastModifiedBy>Polona Prosen Sprajc</cp:lastModifiedBy>
  <cp:revision>106</cp:revision>
  <dcterms:created xsi:type="dcterms:W3CDTF">2017-11-09T15:16:15Z</dcterms:created>
  <dcterms:modified xsi:type="dcterms:W3CDTF">2018-03-05T10:10:30Z</dcterms:modified>
</cp:coreProperties>
</file>